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6" r:id="rId16"/>
    <p:sldId id="260" r:id="rId17"/>
    <p:sldId id="262" r:id="rId18"/>
    <p:sldId id="261" r:id="rId19"/>
    <p:sldId id="263" r:id="rId20"/>
    <p:sldId id="264" r:id="rId21"/>
    <p:sldId id="265" r:id="rId22"/>
    <p:sldId id="283" r:id="rId23"/>
    <p:sldId id="268" r:id="rId24"/>
    <p:sldId id="269" r:id="rId25"/>
    <p:sldId id="284" r:id="rId26"/>
    <p:sldId id="310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02B0-011C-45DC-9FFD-4DF2D840D7F7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7310-CC49-4431-81C6-6DDF8C1B8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73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1D47A5F8-500B-4EEE-8AE0-D3CCC186E580}" type="slidenum">
              <a:rPr lang="es-MX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22</a:t>
            </a:fld>
            <a:endParaRPr lang="es-MX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934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EC61D175-3105-41D5-80C7-F18F12F52985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23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204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5790C-8075-4FF0-A780-9DD3653B1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CDF48B-7C9F-486E-86C0-61C0B63C2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B0433B-057B-4251-94D9-2ED3B8AC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C5951-0C31-4EAC-A4C5-DE094AE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4F9CA3-0D72-4E86-86D0-DC5FC16A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20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C2595-34A9-4366-A307-16884B13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057B28-B40D-4E53-8704-71F5F3CAF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FD9BB-D813-4999-A727-D53718D6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B2B52E-FB56-4A7C-A81B-145FE979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A2DDF4-60CB-45A4-A0FE-29963467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41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2CEBD7-0F22-41A7-9AA2-3614F4232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EEBD3F-CC55-4078-A662-4311B3C8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0711E-FA81-4EF3-B617-8DE68D84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EB391-F954-41FE-AC7F-8434D4D4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7CFE5D-3EDD-4A6B-BB35-D3F37636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14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9D826-6322-4CE3-A170-2210159C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2FF383-19D6-4C38-9A83-B265711A1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C9B32-F482-4F6B-B9D9-869D52DD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5B4801-A05E-413F-9664-7ED1E9C8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32A5AC-00B3-45DF-8769-E4CFD9A9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05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8C772-39AE-4316-969B-4E50D41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6BFF6C-9F5F-48E0-88DC-58350736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BF627-74FE-4384-B118-6F9D2A1C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D6A66-C16F-4FAE-87E0-E0EDB02E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771F6-D280-4A15-87B4-5EC92F49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182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D426D-70BA-4A9A-9328-C840CFD0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5F4AD1-EB8D-46B6-B628-4E10D882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A8448E-734E-4BC8-B914-3CC9E5039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98D36D-0C82-4EC4-96D4-299663C7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2F9C77-DE17-4393-ABB0-46ED5B52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AB9B09-4977-420D-BF53-D2E03F02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45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6EFD9-B7D2-443C-9347-D8A909F6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B0315A-E513-4423-9C3E-FE71DDBFC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684BCC-5FF0-4CAF-88F4-FC4585CEF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D98357-FF0F-4C99-AEDB-BA391D8E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0ADD0B-D893-4A9A-B338-BEB084502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9B65DA-B2A7-4892-98F6-00D91BCF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761E5E-4554-445F-B0DC-4E62B782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F2F635-BC18-41DB-B070-F03EC460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3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6BCA9-A584-43A6-9E7D-1311A720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F58AA0-9D29-485E-A12F-9AA4A9AF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685422-453A-4BF1-B17E-E68909D0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D8F881-4402-4F0D-AA60-C7E0C437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46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17E134-957F-4319-A554-7B6AC7B0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F87700-29A5-418B-94A0-36227858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54E8BE-A549-40B5-A4C3-2C6CDEE2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1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B4943-FC25-4F75-B003-E26AEDA2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9EDC0-9F8F-4895-9ACD-0B0BFB20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D8AD25-009A-4431-B1F5-3EF09B625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A99ADA-09CC-417B-BBB5-D9DB24E4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4B62D-8730-4CB3-BD53-A8ED0D0D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6D2C43-4106-4F61-A3B2-D55EA4E0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06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2BCAA-754D-4DF6-A287-A03B4C70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FD4315-5F57-4DF0-BCA5-5C1E445CD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6E3CC8-2D6B-4918-90EB-FDA74B97A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667302-D8C8-4BA7-B382-9A45EE6D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C7A100-5170-4A8B-B9BB-1BE3ED7D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70A09C-1F33-4ABA-816F-291E87B2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23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C57779-C439-49F3-960C-C34FD1F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77DF00-5B27-4A77-B7DE-A4E4EFB29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091CB-9E4B-458C-A89E-153FD6A7A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CCF6-23E3-4088-8BE3-BA2E42DABDA0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50F3A5-2035-4E17-92C5-FAF0C9610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ECEF9-0615-451E-9AC5-442ABCC21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2B4E1-2799-4963-B548-E8AD9D1104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3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hcyt.mx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b="15745"/>
          <a:stretch/>
        </p:blipFill>
        <p:spPr>
          <a:xfrm>
            <a:off x="-17380" y="-212637"/>
            <a:ext cx="1220938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5709" y="2168667"/>
            <a:ext cx="10363200" cy="2095395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s-ES" sz="4000" b="1" spc="400" dirty="0">
                <a:solidFill>
                  <a:srgbClr val="8B1333"/>
                </a:solidFill>
                <a:latin typeface="Montserrat" pitchFamily="2" charset="77"/>
                <a:cs typeface="Arial"/>
              </a:rPr>
              <a:t>Guía para la conclusión de la beca</a:t>
            </a:r>
            <a:br>
              <a:rPr lang="es-ES" sz="4000" b="1" spc="400" dirty="0">
                <a:solidFill>
                  <a:srgbClr val="8B1333"/>
                </a:solidFill>
                <a:latin typeface="Montserrat" pitchFamily="2" charset="77"/>
                <a:cs typeface="Arial"/>
              </a:rPr>
            </a:br>
            <a:r>
              <a:rPr lang="es-ES" sz="4000" b="1" spc="400" dirty="0">
                <a:solidFill>
                  <a:srgbClr val="8B1333"/>
                </a:solidFill>
                <a:latin typeface="Montserrat" pitchFamily="2" charset="77"/>
                <a:cs typeface="Arial"/>
              </a:rPr>
              <a:t>(obtención del grado) </a:t>
            </a:r>
            <a:br>
              <a:rPr lang="es-ES" sz="4000" b="1" spc="400" dirty="0">
                <a:solidFill>
                  <a:srgbClr val="8B1333"/>
                </a:solidFill>
                <a:latin typeface="Montserrat" pitchFamily="2" charset="77"/>
                <a:cs typeface="Arial"/>
              </a:rPr>
            </a:br>
            <a:endParaRPr lang="es-ES" sz="4000" b="1" spc="400" dirty="0">
              <a:solidFill>
                <a:srgbClr val="8B1333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0109" y="4267617"/>
            <a:ext cx="8534400" cy="1752600"/>
          </a:xfrm>
        </p:spPr>
        <p:txBody>
          <a:bodyPr>
            <a:normAutofit/>
          </a:bodyPr>
          <a:lstStyle/>
          <a:p>
            <a:r>
              <a:rPr lang="es-ES" sz="3200" spc="800" dirty="0">
                <a:solidFill>
                  <a:srgbClr val="AC824E"/>
                </a:solidFill>
                <a:latin typeface="Montserrat" pitchFamily="2" charset="77"/>
                <a:cs typeface="Arial"/>
              </a:rPr>
              <a:t>Becas Nacionales</a:t>
            </a:r>
          </a:p>
          <a:p>
            <a:r>
              <a:rPr lang="es-ES" sz="3200" spc="800" dirty="0">
                <a:solidFill>
                  <a:srgbClr val="AC824E"/>
                </a:solidFill>
                <a:latin typeface="Montserrat" pitchFamily="2" charset="77"/>
                <a:cs typeface="Arial"/>
              </a:rPr>
              <a:t>(SISTEMA MIIC)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417830" y="4122965"/>
            <a:ext cx="5338961" cy="0"/>
          </a:xfrm>
          <a:prstGeom prst="line">
            <a:avLst/>
          </a:prstGeom>
          <a:ln>
            <a:solidFill>
              <a:srgbClr val="AC824E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74F92C9-AD6A-411F-BF79-B12A9F5E3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299" y="212636"/>
            <a:ext cx="4481401" cy="10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12491"/>
            <a:ext cx="12211346" cy="68829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1" y="426904"/>
            <a:ext cx="7648575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999086" y="426904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55397" y="1096716"/>
            <a:ext cx="3549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Seleccionar la opción que corresponda, conforme al documento que ingresará. </a:t>
            </a:r>
          </a:p>
          <a:p>
            <a:pPr marL="285750" indent="-285750" algn="just">
              <a:buFontTx/>
              <a:buChar char="-"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Seleccionar la opción “Subir documento”.</a:t>
            </a:r>
          </a:p>
        </p:txBody>
      </p:sp>
      <p:cxnSp>
        <p:nvCxnSpPr>
          <p:cNvPr id="7" name="Conector recto de flecha 6"/>
          <p:cNvCxnSpPr>
            <a:cxnSpLocks/>
          </p:cNvCxnSpPr>
          <p:nvPr/>
        </p:nvCxnSpPr>
        <p:spPr>
          <a:xfrm flipH="1">
            <a:off x="7171981" y="2194560"/>
            <a:ext cx="1356780" cy="1914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4805060" y="1282088"/>
            <a:ext cx="3723701" cy="21813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0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ACE24D-3906-475B-B49B-E808F1797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" y="0"/>
            <a:ext cx="12173101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48022" y="1623235"/>
            <a:ext cx="354931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E</a:t>
            </a: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 el recuadro de “seleccionar archivo”, elegir el documento que avale la</a:t>
            </a:r>
            <a:r>
              <a:rPr kumimoji="0" lang="es-MX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obtención del grado.</a:t>
            </a: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la opción “Subir archivo”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 el proceso se hizo correctamente y el documento cumple con las características de formato (PDF) y tamaño  (2MB) aparecerá éste mensaje.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799736" y="811285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3" y="130359"/>
            <a:ext cx="6870623" cy="3328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73" y="3651511"/>
            <a:ext cx="6870623" cy="2975651"/>
          </a:xfrm>
          <a:prstGeom prst="rect">
            <a:avLst/>
          </a:prstGeom>
        </p:spPr>
      </p:pic>
      <p:cxnSp>
        <p:nvCxnSpPr>
          <p:cNvPr id="6" name="Conector recto de flecha 5"/>
          <p:cNvCxnSpPr>
            <a:cxnSpLocks/>
          </p:cNvCxnSpPr>
          <p:nvPr/>
        </p:nvCxnSpPr>
        <p:spPr>
          <a:xfrm flipH="1">
            <a:off x="2357611" y="1955409"/>
            <a:ext cx="6139275" cy="4683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cxnSpLocks/>
          </p:cNvCxnSpPr>
          <p:nvPr/>
        </p:nvCxnSpPr>
        <p:spPr>
          <a:xfrm flipH="1">
            <a:off x="5750806" y="2554070"/>
            <a:ext cx="2497216" cy="2993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cxnSpLocks/>
          </p:cNvCxnSpPr>
          <p:nvPr/>
        </p:nvCxnSpPr>
        <p:spPr>
          <a:xfrm flipH="1">
            <a:off x="3977090" y="3302015"/>
            <a:ext cx="4270932" cy="1269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7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D879FB9-FEFA-4A89-ACEF-62AE4D98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7B2D63-4631-4705-A1CA-04A03194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3" t="9061" r="17065" b="23853"/>
          <a:stretch/>
        </p:blipFill>
        <p:spPr>
          <a:xfrm>
            <a:off x="231565" y="653018"/>
            <a:ext cx="8110331" cy="45985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14C95A-613B-4D29-BD22-B0E610C15BDD}"/>
              </a:ext>
            </a:extLst>
          </p:cNvPr>
          <p:cNvSpPr txBox="1"/>
          <p:nvPr/>
        </p:nvSpPr>
        <p:spPr>
          <a:xfrm>
            <a:off x="8987055" y="653018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CC69AA-1DDB-454B-ADD7-B838CF811E7A}"/>
              </a:ext>
            </a:extLst>
          </p:cNvPr>
          <p:cNvSpPr txBox="1"/>
          <p:nvPr/>
        </p:nvSpPr>
        <p:spPr>
          <a:xfrm>
            <a:off x="8341896" y="1382286"/>
            <a:ext cx="354931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Para subir su reporte de investigación: 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Seleccionar la opción “Subir documento”.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300">
                <a:solidFill>
                  <a:prstClr val="black"/>
                </a:solidFill>
                <a:latin typeface="Montserrat" panose="00000500000000000000" pitchFamily="2" charset="0"/>
              </a:rPr>
              <a:t>Subir 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su informe de investigación con un tamaño menor a 2MB. Repita los pasos que siguió para la carga del documento anterior.</a:t>
            </a:r>
          </a:p>
          <a:p>
            <a:pPr marL="285750" indent="-285750" algn="just">
              <a:buFontTx/>
              <a:buChar char="-"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En caso que el archivo sobrepase los Megas establecidos, deberá subir el archivo hasta donde permita los 2MB y agregar la liga del repositorio donde se puede consultar el documento completo. 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Después de subir el documento  se deben llenar todos los campos  disponibles. 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2BB3CAB-E8A6-45F9-897E-D35A14EB7F02}"/>
              </a:ext>
            </a:extLst>
          </p:cNvPr>
          <p:cNvCxnSpPr>
            <a:cxnSpLocks/>
          </p:cNvCxnSpPr>
          <p:nvPr/>
        </p:nvCxnSpPr>
        <p:spPr>
          <a:xfrm flipH="1">
            <a:off x="1533378" y="3995225"/>
            <a:ext cx="6808518" cy="337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C08EA2-A981-495F-88C6-9137D872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535906"/>
            <a:ext cx="7620000" cy="48958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77F8C4-CCC2-478D-84E6-93D97E22AE01}"/>
              </a:ext>
            </a:extLst>
          </p:cNvPr>
          <p:cNvSpPr txBox="1"/>
          <p:nvPr/>
        </p:nvSpPr>
        <p:spPr>
          <a:xfrm>
            <a:off x="8923891" y="535906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65C353-BC09-4764-AABD-DB7C92527124}"/>
              </a:ext>
            </a:extLst>
          </p:cNvPr>
          <p:cNvSpPr txBox="1"/>
          <p:nvPr/>
        </p:nvSpPr>
        <p:spPr>
          <a:xfrm>
            <a:off x="8280201" y="1270959"/>
            <a:ext cx="3549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Después de seleccionar la opción “Guardar” aparecerá un cuadro de diálogo donde se deberá confirmar la acción seleccionando “Sí”.</a:t>
            </a:r>
          </a:p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Aparecerá el mensaje de que la operación se realizó con éxito.</a:t>
            </a:r>
          </a:p>
        </p:txBody>
      </p:sp>
    </p:spTree>
    <p:extLst>
      <p:ext uri="{BB962C8B-B14F-4D97-AF65-F5344CB8AC3E}">
        <p14:creationId xmlns:p14="http://schemas.microsoft.com/office/powerpoint/2010/main" val="114067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CC445F-348D-421F-8E6E-52ABBBC1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80" y="596064"/>
            <a:ext cx="7486650" cy="53530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8DF19B-21E2-47FE-AFBE-031B3E16B189}"/>
              </a:ext>
            </a:extLst>
          </p:cNvPr>
          <p:cNvSpPr txBox="1"/>
          <p:nvPr/>
        </p:nvSpPr>
        <p:spPr>
          <a:xfrm>
            <a:off x="9104365" y="596064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2A9CA99-7139-4C33-BAAF-8AD1D1E17811}"/>
              </a:ext>
            </a:extLst>
          </p:cNvPr>
          <p:cNvSpPr/>
          <p:nvPr/>
        </p:nvSpPr>
        <p:spPr>
          <a:xfrm>
            <a:off x="541421" y="3597442"/>
            <a:ext cx="3344779" cy="156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DE38F1-E5AE-4D22-AD03-FDEB12A98A16}"/>
              </a:ext>
            </a:extLst>
          </p:cNvPr>
          <p:cNvSpPr txBox="1"/>
          <p:nvPr/>
        </p:nvSpPr>
        <p:spPr>
          <a:xfrm>
            <a:off x="8460675" y="1084684"/>
            <a:ext cx="3549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Seleccionar la opción “Subir documento”.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Deberá de elegir </a:t>
            </a:r>
            <a:r>
              <a:rPr lang="es-419" sz="1300" dirty="0">
                <a:solidFill>
                  <a:prstClr val="black"/>
                </a:solidFill>
                <a:latin typeface="Montserrat" panose="00000500000000000000" pitchFamily="2" charset="0"/>
              </a:rPr>
              <a:t>el Oficio y la (s) Constancia (s) de retribución social, con las especificaciones entregadas a las instituciones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. Deberá estar en formato PDF y pesar menos de 2 MB. (ver siguiente diapositiva)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7AE9674-B168-44CA-9FFF-BF502F6BEEF7}"/>
              </a:ext>
            </a:extLst>
          </p:cNvPr>
          <p:cNvCxnSpPr>
            <a:cxnSpLocks/>
          </p:cNvCxnSpPr>
          <p:nvPr/>
        </p:nvCxnSpPr>
        <p:spPr>
          <a:xfrm flipH="1">
            <a:off x="7351295" y="1371719"/>
            <a:ext cx="1147950" cy="16602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3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61929E-A2AB-4903-A42C-479FF2569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35" y="452437"/>
            <a:ext cx="7600950" cy="50387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8D1D78-4E00-40E9-8AE4-7D441E4C08EA}"/>
              </a:ext>
            </a:extLst>
          </p:cNvPr>
          <p:cNvSpPr txBox="1"/>
          <p:nvPr/>
        </p:nvSpPr>
        <p:spPr>
          <a:xfrm>
            <a:off x="9208809" y="423611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3CB31E-2520-4CB0-9605-ACB406341DE9}"/>
              </a:ext>
            </a:extLst>
          </p:cNvPr>
          <p:cNvSpPr txBox="1"/>
          <p:nvPr/>
        </p:nvSpPr>
        <p:spPr>
          <a:xfrm>
            <a:off x="8248150" y="2225441"/>
            <a:ext cx="354931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el archivo 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correspondiente a la retribución social</a:t>
            </a:r>
            <a:r>
              <a:rPr kumimoji="0" lang="es-MX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</a:t>
            </a: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Repetir los pasos  para la carga de los documentos.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5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97F7C3-06B1-4628-BB4D-FC3922DC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70" y="251911"/>
            <a:ext cx="7477125" cy="5343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C7231D-A126-41DF-AFF6-8A7E78BC16A9}"/>
              </a:ext>
            </a:extLst>
          </p:cNvPr>
          <p:cNvSpPr txBox="1"/>
          <p:nvPr/>
        </p:nvSpPr>
        <p:spPr>
          <a:xfrm>
            <a:off x="9160679" y="251911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4A6E40-F6B3-4993-938E-0CB0BC95A1A3}"/>
              </a:ext>
            </a:extLst>
          </p:cNvPr>
          <p:cNvSpPr txBox="1"/>
          <p:nvPr/>
        </p:nvSpPr>
        <p:spPr>
          <a:xfrm>
            <a:off x="8516991" y="840288"/>
            <a:ext cx="354931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Escribir el nombre de la actividad que la persona becaria considere que es la más relevante.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Seleccionar fecha de inicio de la actividad más relevante.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fecha fin de la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 actividad más relevante.</a:t>
            </a:r>
            <a:endParaRPr lang="es-MX" sz="1200" b="1" baseline="-25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200" b="1" baseline="-25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Escribir el nombre de la Institución donde se realizó la actividad de retribución social.</a:t>
            </a:r>
          </a:p>
          <a:p>
            <a:pPr marL="285750" indent="-285750" algn="just">
              <a:buFontTx/>
              <a:buChar char="-"/>
              <a:defRPr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Poner una breve descripción la actividad realizada., resaltando su impacto social.</a:t>
            </a:r>
          </a:p>
          <a:p>
            <a:pPr marL="285750" indent="-285750" algn="just">
              <a:buFontTx/>
              <a:buChar char="-"/>
              <a:defRPr/>
            </a:pPr>
            <a:endParaRPr kumimoji="0" lang="es-MX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Una vez revisada la información seleccionar la opción “Guardar”.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4C03B57-4586-4780-B28E-CEE795BFF317}"/>
              </a:ext>
            </a:extLst>
          </p:cNvPr>
          <p:cNvCxnSpPr>
            <a:cxnSpLocks/>
          </p:cNvCxnSpPr>
          <p:nvPr/>
        </p:nvCxnSpPr>
        <p:spPr>
          <a:xfrm flipH="1">
            <a:off x="3224463" y="1139483"/>
            <a:ext cx="5553777" cy="20783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8DB0558-0CAD-4844-9F99-54B984027100}"/>
              </a:ext>
            </a:extLst>
          </p:cNvPr>
          <p:cNvCxnSpPr>
            <a:cxnSpLocks/>
          </p:cNvCxnSpPr>
          <p:nvPr/>
        </p:nvCxnSpPr>
        <p:spPr>
          <a:xfrm flipH="1">
            <a:off x="3922295" y="1882775"/>
            <a:ext cx="4680284" cy="1955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4E6947B-1E27-448F-8F6F-7012FFBB5748}"/>
              </a:ext>
            </a:extLst>
          </p:cNvPr>
          <p:cNvCxnSpPr>
            <a:cxnSpLocks/>
          </p:cNvCxnSpPr>
          <p:nvPr/>
        </p:nvCxnSpPr>
        <p:spPr>
          <a:xfrm flipH="1">
            <a:off x="7435517" y="2406316"/>
            <a:ext cx="1081474" cy="14317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D0F6FED-909D-4A64-9D4C-7FB6F663E133}"/>
              </a:ext>
            </a:extLst>
          </p:cNvPr>
          <p:cNvCxnSpPr>
            <a:cxnSpLocks/>
          </p:cNvCxnSpPr>
          <p:nvPr/>
        </p:nvCxnSpPr>
        <p:spPr>
          <a:xfrm flipH="1">
            <a:off x="7435517" y="3122195"/>
            <a:ext cx="1342723" cy="13294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15BE068-6855-4B66-91EE-F3A2A406136E}"/>
              </a:ext>
            </a:extLst>
          </p:cNvPr>
          <p:cNvCxnSpPr>
            <a:cxnSpLocks/>
          </p:cNvCxnSpPr>
          <p:nvPr/>
        </p:nvCxnSpPr>
        <p:spPr>
          <a:xfrm flipH="1">
            <a:off x="7435517" y="3786940"/>
            <a:ext cx="1342723" cy="11882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7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C3F7A2-BA6F-4768-B819-2B7D6D24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1" y="704850"/>
            <a:ext cx="7496175" cy="54483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221AD9-37BF-4F14-910E-10B4A310E351}"/>
              </a:ext>
            </a:extLst>
          </p:cNvPr>
          <p:cNvSpPr txBox="1"/>
          <p:nvPr/>
        </p:nvSpPr>
        <p:spPr>
          <a:xfrm>
            <a:off x="8923891" y="70485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352E8-8266-4D17-B56A-B4FCEF143BB5}"/>
              </a:ext>
            </a:extLst>
          </p:cNvPr>
          <p:cNvSpPr txBox="1"/>
          <p:nvPr/>
        </p:nvSpPr>
        <p:spPr>
          <a:xfrm>
            <a:off x="8280201" y="1186738"/>
            <a:ext cx="3549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Deberá “Confirmar la  acción.. 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2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7FDAD9-5DB3-4F7B-A08C-9C5DA5C5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5" y="757237"/>
            <a:ext cx="7381875" cy="5343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98B91E-0DA6-41DD-8376-C6E7503E9A6B}"/>
              </a:ext>
            </a:extLst>
          </p:cNvPr>
          <p:cNvSpPr txBox="1"/>
          <p:nvPr/>
        </p:nvSpPr>
        <p:spPr>
          <a:xfrm>
            <a:off x="8923891" y="757237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221EA9-A6EF-4198-B252-462726987B6B}"/>
              </a:ext>
            </a:extLst>
          </p:cNvPr>
          <p:cNvSpPr txBox="1"/>
          <p:nvPr/>
        </p:nvSpPr>
        <p:spPr>
          <a:xfrm>
            <a:off x="8280201" y="1186738"/>
            <a:ext cx="3549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Aparecerá el mensaje que la operación se realizó con éxito.</a:t>
            </a:r>
          </a:p>
        </p:txBody>
      </p:sp>
    </p:spTree>
    <p:extLst>
      <p:ext uri="{BB962C8B-B14F-4D97-AF65-F5344CB8AC3E}">
        <p14:creationId xmlns:p14="http://schemas.microsoft.com/office/powerpoint/2010/main" val="15754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694208" y="1094861"/>
            <a:ext cx="35493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“Enviar”.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Confirmar la acción.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37898" y="29987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2" y="3524473"/>
            <a:ext cx="7343472" cy="30360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2" y="280590"/>
            <a:ext cx="7400925" cy="3390900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>
            <a:off x="6367749" y="1277957"/>
            <a:ext cx="1326459" cy="15093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cxnSpLocks/>
          </p:cNvCxnSpPr>
          <p:nvPr/>
        </p:nvCxnSpPr>
        <p:spPr>
          <a:xfrm flipH="1">
            <a:off x="5585553" y="1842868"/>
            <a:ext cx="2306422" cy="30265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4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631654"/>
            <a:ext cx="12192000" cy="249863"/>
          </a:xfrm>
          <a:prstGeom prst="rect">
            <a:avLst/>
          </a:prstGeom>
          <a:solidFill>
            <a:srgbClr val="D5BE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051" y="549536"/>
            <a:ext cx="3080779" cy="658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49087" y="1744911"/>
            <a:ext cx="18473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13"/>
            <a:ext cx="12209315" cy="68850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261720-68F2-46AE-BCD1-3F04CCC2E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58" y="-15720"/>
            <a:ext cx="12209315" cy="68850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659D85-80F3-43CA-B1F6-13E06F2A5F5D}"/>
              </a:ext>
            </a:extLst>
          </p:cNvPr>
          <p:cNvSpPr txBox="1"/>
          <p:nvPr/>
        </p:nvSpPr>
        <p:spPr>
          <a:xfrm>
            <a:off x="612733" y="578421"/>
            <a:ext cx="105824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b="1" spc="300" dirty="0">
                <a:solidFill>
                  <a:srgbClr val="621132"/>
                </a:solidFill>
                <a:latin typeface="Montserrat" pitchFamily="2" charset="77"/>
                <a:cs typeface="Arial"/>
              </a:rPr>
              <a:t>DOCUMENTACIÓN REQUERIDA</a:t>
            </a:r>
          </a:p>
          <a:p>
            <a:pPr algn="ctr"/>
            <a:r>
              <a:rPr lang="es-ES" sz="2700" b="1" spc="300" dirty="0">
                <a:solidFill>
                  <a:srgbClr val="621132"/>
                </a:solidFill>
                <a:latin typeface="Montserrat" pitchFamily="2" charset="77"/>
                <a:cs typeface="Arial"/>
              </a:rPr>
              <a:t>De acuerdo a lo establecido en la </a:t>
            </a:r>
            <a:r>
              <a:rPr lang="es-MX" sz="2700" b="1" spc="300" dirty="0">
                <a:solidFill>
                  <a:srgbClr val="621132"/>
                </a:solidFill>
                <a:latin typeface="Montserrat" pitchFamily="2" charset="77"/>
                <a:cs typeface="Arial"/>
              </a:rPr>
              <a:t>Guía de referencia para realizar el trámite de conclusión de Beca o Apoyo</a:t>
            </a:r>
          </a:p>
          <a:p>
            <a:pPr algn="ctr"/>
            <a:endParaRPr lang="es-ES" sz="14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E0F9130-6EC5-444A-964A-7563B641D586}"/>
              </a:ext>
            </a:extLst>
          </p:cNvPr>
          <p:cNvSpPr/>
          <p:nvPr/>
        </p:nvSpPr>
        <p:spPr>
          <a:xfrm>
            <a:off x="612733" y="1472374"/>
            <a:ext cx="10966532" cy="63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/>
            <a:endParaRPr lang="es-ES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 defTabSz="609585">
              <a:lnSpc>
                <a:spcPct val="150000"/>
              </a:lnSpc>
            </a:pP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884C54-62BD-4460-919D-D0246E4081D2}"/>
              </a:ext>
            </a:extLst>
          </p:cNvPr>
          <p:cNvSpPr txBox="1"/>
          <p:nvPr/>
        </p:nvSpPr>
        <p:spPr>
          <a:xfrm>
            <a:off x="711505" y="2951503"/>
            <a:ext cx="10768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b="1" dirty="0"/>
              <a:t>Documentos probatorios de la obtención del grado o término del proyecto apoyado:</a:t>
            </a:r>
            <a:endParaRPr lang="es-MX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/>
              <a:t>Título o diploma, 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/>
              <a:t>Acta de examen de grado, o</a:t>
            </a:r>
            <a:endParaRPr lang="es-MX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/>
              <a:t>Constancia de exención de examen. </a:t>
            </a:r>
          </a:p>
          <a:p>
            <a:pPr lvl="1"/>
            <a:r>
              <a:rPr lang="es-ES_tradnl" dirty="0"/>
              <a:t> </a:t>
            </a:r>
            <a:endParaRPr lang="es-MX" sz="2800" dirty="0"/>
          </a:p>
          <a:p>
            <a:pPr marL="342900" lvl="0" indent="-342900">
              <a:buFont typeface="+mj-lt"/>
              <a:buAutoNum type="arabicPeriod"/>
            </a:pPr>
            <a:r>
              <a:rPr lang="es-ES" b="1" dirty="0"/>
              <a:t>Constancia de Actividades de Retribución Social.</a:t>
            </a:r>
            <a:endParaRPr lang="es-MX" b="1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lvl="0" indent="-342900">
              <a:buFont typeface="+mj-lt"/>
              <a:buAutoNum type="arabicPeriod"/>
            </a:pPr>
            <a:r>
              <a:rPr lang="es-ES" b="1" dirty="0"/>
              <a:t>Informe de la investigación.</a:t>
            </a:r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092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2491"/>
            <a:ext cx="12217443" cy="68829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75" y="2507426"/>
            <a:ext cx="8724900" cy="34956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95556" y="44309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14567" y="1072827"/>
            <a:ext cx="35493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Seleccionar “Aceptar”.</a:t>
            </a:r>
          </a:p>
          <a:p>
            <a:pPr marL="285750" indent="-285750" algn="just">
              <a:buFontTx/>
              <a:buChar char="-"/>
            </a:pPr>
            <a:endParaRPr lang="es-MX" sz="13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2491"/>
            <a:ext cx="12217443" cy="68829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37898" y="29987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85492" y="1549073"/>
            <a:ext cx="4467890" cy="35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1300" dirty="0">
                <a:latin typeface="Montserrat" panose="00000500000000000000" pitchFamily="2" charset="0"/>
              </a:rPr>
              <a:t>-Verificar que el estatus de la solicitud sea “Enviada”</a:t>
            </a:r>
            <a:endParaRPr lang="es-ES" sz="1300" dirty="0">
              <a:latin typeface="Montserrat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0" y="417093"/>
            <a:ext cx="5978421" cy="6023812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0F0A76C9-1971-4474-8DCF-8B41B0B9864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545058" y="1907697"/>
            <a:ext cx="5974379" cy="39585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1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158" t="19109" r="25263" b="5930"/>
          <a:stretch/>
        </p:blipFill>
        <p:spPr>
          <a:xfrm>
            <a:off x="422217" y="152468"/>
            <a:ext cx="8013032" cy="64260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75180" y="432072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35249" y="1366092"/>
            <a:ext cx="314842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419" sz="1300" dirty="0">
                <a:solidFill>
                  <a:prstClr val="black"/>
                </a:solidFill>
                <a:latin typeface="Montserrat" panose="00000500000000000000" pitchFamily="2" charset="0"/>
              </a:rPr>
              <a:t>Una vez concluido el trámite recibirá el siguiente correo.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s-ES" sz="13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22" y="-12491"/>
            <a:ext cx="12217443" cy="68829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72276" y="299869"/>
            <a:ext cx="508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INFORMACIÓN IMPORTANTE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55" y="614688"/>
            <a:ext cx="5068251" cy="5106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2300288" y="4914901"/>
            <a:ext cx="1910129" cy="7098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8306" y="791623"/>
            <a:ext cx="6823639" cy="449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s-ES" sz="1200" dirty="0">
                <a:solidFill>
                  <a:prstClr val="black"/>
                </a:solidFill>
                <a:latin typeface="Montserrat" panose="00000500000000000000" pitchFamily="2" charset="0"/>
              </a:rPr>
              <a:t>Durante el proceso usted podrá dar seguimiento a su trámite  (estatus de la solicitud):</a:t>
            </a:r>
          </a:p>
          <a:p>
            <a:pPr algn="just" defTabSz="1219170">
              <a:lnSpc>
                <a:spcPct val="150000"/>
              </a:lnSpc>
              <a:defRPr/>
            </a:pPr>
            <a:endParaRPr lang="es-E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es-MX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Pre-Registro. </a:t>
            </a:r>
            <a:r>
              <a:rPr lang="es-MX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persona becaria inició la captura de su solicitud, pero no ha hecho su envío formal al </a:t>
            </a:r>
            <a:r>
              <a:rPr lang="es-MX" sz="1200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Conahcyt</a:t>
            </a:r>
            <a:r>
              <a:rPr lang="es-MX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Por lo tanto, no puede ser revisada por el área de </a:t>
            </a:r>
            <a:r>
              <a:rPr lang="es-MX" sz="1200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exbecarios</a:t>
            </a:r>
            <a:r>
              <a:rPr lang="es-MX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es-ES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Enviada</a:t>
            </a:r>
            <a:r>
              <a:rPr lang="es-ES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La solicitud se envió correctamente y deberá esperar la retroalimentación correspondiente.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es-ES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Rechazada. </a:t>
            </a:r>
            <a:r>
              <a:rPr lang="es-ES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documentación enviada o la información ingresada al sistema presentó inconsistencias,  deberá de subsanar los motivos del rechazo.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es-ES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Corregida. </a:t>
            </a:r>
            <a:r>
              <a:rPr lang="es-ES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subsanaron los motivos del rechazo y usted hizo el reenvío de su solicitud para se revise nuevamente. Con este estatus no se recibe correo de confirmación de la corrección de la solicitud.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es-ES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firma. </a:t>
            </a:r>
            <a:r>
              <a:rPr lang="es-ES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 solicitud ya fue aceptada y la carta se encuentra a la espera de la firma de la autoridad responsable por parte del </a:t>
            </a:r>
            <a:r>
              <a:rPr lang="es-ES" sz="1200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Conahcyt</a:t>
            </a:r>
            <a:r>
              <a:rPr lang="es-ES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u="sng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 este estatus usted ya puede participar en nuevas convocatorias. </a:t>
            </a:r>
            <a:endParaRPr lang="es-MX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es-ES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Autorizada. </a:t>
            </a:r>
            <a:r>
              <a:rPr lang="es-ES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 solicitud fue revisada favorablemente y la autoridad responsable ya dio el visto bueno a su conclusión de beca, pero aún no la puede descargar del sistema.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es-ES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Finalizada.</a:t>
            </a:r>
            <a:r>
              <a:rPr lang="es-ES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Usted podrá ingresar al sistema y descargar su Carta de Reconocimiento. ​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just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solidFill>
                  <a:prstClr val="black"/>
                </a:solidFill>
                <a:latin typeface="Montserrat" panose="00000500000000000000" pitchFamily="2" charset="0"/>
              </a:rPr>
              <a:t>​</a:t>
            </a:r>
          </a:p>
          <a:p>
            <a:pPr marL="228594" indent="-228594" algn="just" defTabSz="1219170">
              <a:lnSpc>
                <a:spcPct val="150000"/>
              </a:lnSpc>
              <a:buFontTx/>
              <a:buChar char="-"/>
              <a:defRPr/>
            </a:pPr>
            <a:endParaRPr lang="es-E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6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6" y="0"/>
            <a:ext cx="12211346" cy="68829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1E4598-1131-4D49-A94F-E80041967C66}"/>
              </a:ext>
            </a:extLst>
          </p:cNvPr>
          <p:cNvSpPr txBox="1"/>
          <p:nvPr/>
        </p:nvSpPr>
        <p:spPr>
          <a:xfrm>
            <a:off x="736046" y="822358"/>
            <a:ext cx="107199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Es necesario ingresar desde el navegador </a:t>
            </a:r>
            <a:r>
              <a:rPr lang="es-ES" sz="1600" b="1" u="sng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es-ES" sz="1600" b="1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 la página </a:t>
            </a:r>
            <a:r>
              <a:rPr lang="es-ES" sz="16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www.conahcyt.mx</a:t>
            </a:r>
            <a:r>
              <a:rPr lang="es-ES" sz="16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en el menú seleccionar la opción “servicios en línea” (1),  seleccionar el recuadro “SISTEMA DE BECAS” (2) y después hacer clic en el botón de “acceso al sistema” (3) que se encuentra debajo de la leyenda “Ingreso Sistema MIIC”:</a:t>
            </a:r>
            <a:endParaRPr lang="es-MX" u="sng" dirty="0"/>
          </a:p>
          <a:p>
            <a:endParaRPr kumimoji="0" lang="es-419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1B3B4C-0716-4213-AE6F-A22A5ECE7997}"/>
              </a:ext>
            </a:extLst>
          </p:cNvPr>
          <p:cNvSpPr txBox="1"/>
          <p:nvPr/>
        </p:nvSpPr>
        <p:spPr>
          <a:xfrm>
            <a:off x="4177908" y="435424"/>
            <a:ext cx="38314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30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</a:rPr>
              <a:t>PROCEDIMIENTO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0CC123-B6A2-4E36-AD1A-A172A581B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86" y="4406320"/>
            <a:ext cx="5524883" cy="206922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B100E5B3-D4FD-49A7-BEDC-355FE87D4631}"/>
              </a:ext>
            </a:extLst>
          </p:cNvPr>
          <p:cNvGrpSpPr/>
          <p:nvPr/>
        </p:nvGrpSpPr>
        <p:grpSpPr>
          <a:xfrm>
            <a:off x="1707249" y="2371869"/>
            <a:ext cx="8838663" cy="1714045"/>
            <a:chOff x="1506073" y="2034997"/>
            <a:chExt cx="9199199" cy="193667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C6E5F02B-8133-45D0-ACED-25C51AB30DD5}"/>
                </a:ext>
              </a:extLst>
            </p:cNvPr>
            <p:cNvGrpSpPr/>
            <p:nvPr/>
          </p:nvGrpSpPr>
          <p:grpSpPr>
            <a:xfrm>
              <a:off x="1506073" y="2034997"/>
              <a:ext cx="9199199" cy="1936674"/>
              <a:chOff x="1494057" y="2216779"/>
              <a:chExt cx="9199199" cy="1936674"/>
            </a:xfrm>
          </p:grpSpPr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45D7F828-F685-48B0-9B97-E49BF8659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057" y="2216779"/>
                <a:ext cx="9199199" cy="1936674"/>
              </a:xfrm>
              <a:prstGeom prst="rect">
                <a:avLst/>
              </a:prstGeom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F5ED1E3F-892A-43D7-953F-9AEB75ACFB21}"/>
                  </a:ext>
                </a:extLst>
              </p:cNvPr>
              <p:cNvSpPr/>
              <p:nvPr/>
            </p:nvSpPr>
            <p:spPr>
              <a:xfrm>
                <a:off x="5331655" y="3179298"/>
                <a:ext cx="1181687" cy="7473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40763EF-FBBD-4007-A6C4-B70FFE87F34D}"/>
                </a:ext>
              </a:extLst>
            </p:cNvPr>
            <p:cNvSpPr txBox="1"/>
            <p:nvPr/>
          </p:nvSpPr>
          <p:spPr>
            <a:xfrm>
              <a:off x="5430129" y="2975076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4024979-995A-4BCF-8D3A-C24DB304FB2C}"/>
              </a:ext>
            </a:extLst>
          </p:cNvPr>
          <p:cNvGrpSpPr/>
          <p:nvPr/>
        </p:nvGrpSpPr>
        <p:grpSpPr>
          <a:xfrm>
            <a:off x="2935621" y="5109735"/>
            <a:ext cx="3190960" cy="662394"/>
            <a:chOff x="3854548" y="5288240"/>
            <a:chExt cx="3190960" cy="6623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DA2F772-81DD-45BA-B1AB-A0518EB280CC}"/>
                </a:ext>
              </a:extLst>
            </p:cNvPr>
            <p:cNvSpPr/>
            <p:nvPr/>
          </p:nvSpPr>
          <p:spPr>
            <a:xfrm>
              <a:off x="3854548" y="5288240"/>
              <a:ext cx="3167024" cy="662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31DD905-967B-43D8-ABB8-6B57ECD9B0FF}"/>
                </a:ext>
              </a:extLst>
            </p:cNvPr>
            <p:cNvSpPr txBox="1"/>
            <p:nvPr/>
          </p:nvSpPr>
          <p:spPr>
            <a:xfrm>
              <a:off x="6705249" y="5426305"/>
              <a:ext cx="340259" cy="28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C488CF4-6560-40D7-AA92-9FC4A5FC8A2C}"/>
              </a:ext>
            </a:extLst>
          </p:cNvPr>
          <p:cNvGrpSpPr/>
          <p:nvPr/>
        </p:nvGrpSpPr>
        <p:grpSpPr>
          <a:xfrm>
            <a:off x="7419380" y="4234371"/>
            <a:ext cx="3067931" cy="2185510"/>
            <a:chOff x="7625325" y="4556839"/>
            <a:chExt cx="3067931" cy="21855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BD72FE5-EBDF-4E1C-B857-A6138CCD5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5325" y="4556839"/>
              <a:ext cx="3067931" cy="2129238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C8CE438-D3E7-4F24-B9EB-3EED5BCEC475}"/>
                </a:ext>
              </a:extLst>
            </p:cNvPr>
            <p:cNvSpPr/>
            <p:nvPr/>
          </p:nvSpPr>
          <p:spPr>
            <a:xfrm>
              <a:off x="7765366" y="6006906"/>
              <a:ext cx="2405576" cy="7354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3746A8B-E638-4DBC-8896-4F75FE573C39}"/>
                </a:ext>
              </a:extLst>
            </p:cNvPr>
            <p:cNvSpPr txBox="1"/>
            <p:nvPr/>
          </p:nvSpPr>
          <p:spPr>
            <a:xfrm>
              <a:off x="9591822" y="6202395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74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5EE5201-8EC5-4AB6-910A-ACB13A47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8" y="-15720"/>
            <a:ext cx="12209315" cy="68850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5642" y="2684172"/>
            <a:ext cx="3549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Ingresar usuario y contraseña.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Seleccionar casilla “No soy un robot”.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Hacer c</a:t>
            </a:r>
            <a:r>
              <a:rPr kumimoji="0" lang="es-MX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lic</a:t>
            </a: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 en “Entrar”.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34715" y="198521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82" y="165253"/>
            <a:ext cx="78581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C3430C7-FA41-454E-B1C5-25BCC14F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03" y="-4000"/>
            <a:ext cx="12209315" cy="68850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A2C056-409D-4F0F-ABB0-66C31D4A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8" y="-15720"/>
            <a:ext cx="12209315" cy="68850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7038" y="1576130"/>
            <a:ext cx="3549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EL rol de participación es “Solicitante”.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Hacer </a:t>
            </a: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clic en el botón “continuar”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14397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7037" y="4222711"/>
            <a:ext cx="3549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la parte superior derecha seleccionar la opción “Conclusión” y enseguida la opción “Conclusión de Beca”.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18" y="133521"/>
            <a:ext cx="6509298" cy="327368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1D450D4B-9138-438A-87C2-CB8ACD78AE3B}"/>
              </a:ext>
            </a:extLst>
          </p:cNvPr>
          <p:cNvGrpSpPr/>
          <p:nvPr/>
        </p:nvGrpSpPr>
        <p:grpSpPr>
          <a:xfrm>
            <a:off x="4478554" y="3041522"/>
            <a:ext cx="6439162" cy="3594824"/>
            <a:chOff x="4478554" y="3041522"/>
            <a:chExt cx="6439162" cy="359482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8554" y="3041522"/>
              <a:ext cx="6439162" cy="3594824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DA56D4F8-2FFE-4F3F-8A48-1F4426765A2E}"/>
                </a:ext>
              </a:extLst>
            </p:cNvPr>
            <p:cNvSpPr/>
            <p:nvPr/>
          </p:nvSpPr>
          <p:spPr>
            <a:xfrm>
              <a:off x="9720775" y="3407203"/>
              <a:ext cx="1196941" cy="3066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3176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D9E60BB-4795-4A37-9A56-D46B7889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8" y="-15720"/>
            <a:ext cx="12209315" cy="68850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01500" y="2042723"/>
            <a:ext cx="354931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 visualizan los datos que usted ingresó al solicitar 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la</a:t>
            </a: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beca.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la parte inferior derecha, en la sección “Acciones”, seleccionar el lápiz para ver la opción “Solicitar Conclusión”.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78528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6942221" y="2249905"/>
            <a:ext cx="1118948" cy="6015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4" y="280298"/>
            <a:ext cx="8039100" cy="572452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>
            <a:off x="7938037" y="3735494"/>
            <a:ext cx="2038121" cy="17076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942221" y="5306469"/>
            <a:ext cx="912806" cy="455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8A16C11-AD6A-4A29-9D14-8A81D55F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8" y="-15720"/>
            <a:ext cx="12209315" cy="68850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061169" y="1576130"/>
            <a:ext cx="35493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Verificar los datos de su beca con detenimiento.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el apartado “Tipo de solicitud”, seleccionar el lápiz que se encuentra en la opción “Carta de Reconocimiento”. Hacer clic en  “Solicitar”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78528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9" y="103433"/>
            <a:ext cx="6932744" cy="6718562"/>
          </a:xfrm>
          <a:prstGeom prst="rect">
            <a:avLst/>
          </a:prstGeom>
        </p:spPr>
      </p:pic>
      <p:cxnSp>
        <p:nvCxnSpPr>
          <p:cNvPr id="7" name="Conector angular 6"/>
          <p:cNvCxnSpPr/>
          <p:nvPr/>
        </p:nvCxnSpPr>
        <p:spPr>
          <a:xfrm rot="10800000" flipV="1">
            <a:off x="4946576" y="3175502"/>
            <a:ext cx="3338109" cy="3170213"/>
          </a:xfrm>
          <a:prstGeom prst="bentConnector3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6830458" y="2126255"/>
            <a:ext cx="1230711" cy="991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2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DD5591B-7788-4AB3-A02E-05CC4CF8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8" y="-15720"/>
            <a:ext cx="12209315" cy="68850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73990" y="1612218"/>
            <a:ext cx="354931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Completar todas las secciones:</a:t>
            </a:r>
          </a:p>
          <a:p>
            <a:pPr lvl="0" algn="just">
              <a:defRPr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lvl="0" algn="just"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Forma de titulación: si la forma de titulación no aparece, seleccionar una que sea similar.</a:t>
            </a:r>
          </a:p>
          <a:p>
            <a:pPr lvl="0" algn="just">
              <a:defRPr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lvl="0" algn="just"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Fecha de obtención del grado: fecha en la que se le confiere el grado. No debe ingresar la fecha en que se emite el documento. </a:t>
            </a:r>
          </a:p>
          <a:p>
            <a:pPr lvl="0" algn="just">
              <a:defRPr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lvl="0" algn="just"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Título: nombre de su reporte de investigación (Tesis, Tesina o Trabajo Terminal, etc.)</a:t>
            </a:r>
          </a:p>
          <a:p>
            <a:pPr lvl="0" algn="just">
              <a:defRPr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lvl="0" algn="just"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Ocupación: seleccionar entre Estudiante o Profesionista</a:t>
            </a:r>
          </a:p>
          <a:p>
            <a:pPr lvl="0" algn="just">
              <a:defRPr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lvl="0" algn="just"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Comentarios: Incluir algún comentario sobre su experiencia o alguna precisión. </a:t>
            </a:r>
          </a:p>
          <a:p>
            <a:pPr lvl="0" algn="just"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</a:p>
          <a:p>
            <a:pPr lvl="0" algn="just">
              <a:defRPr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Al finalizar seleccione  “Guardar”.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78528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2113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96" y="397812"/>
            <a:ext cx="6791325" cy="511492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4759289" y="3062688"/>
            <a:ext cx="61694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457180" y="2831856"/>
            <a:ext cx="235192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419" sz="800" dirty="0">
                <a:latin typeface="Montserrat" panose="00000500000000000000" pitchFamily="2" charset="0"/>
              </a:rPr>
              <a:t>FECHA ESTABLECIDA EN:</a:t>
            </a:r>
          </a:p>
          <a:p>
            <a:r>
              <a:rPr lang="es-419" sz="800" dirty="0">
                <a:latin typeface="Montserrat" panose="00000500000000000000" pitchFamily="2" charset="0"/>
              </a:rPr>
              <a:t>-ACTA DE GRADO</a:t>
            </a:r>
          </a:p>
          <a:p>
            <a:r>
              <a:rPr lang="es-419" sz="800" dirty="0">
                <a:latin typeface="Montserrat" panose="00000500000000000000" pitchFamily="2" charset="0"/>
              </a:rPr>
              <a:t>-CONSTANCIA DE EXENSIÓN DE EXAMEN</a:t>
            </a:r>
            <a:endParaRPr lang="es-ES" sz="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346" cy="68829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1" y="105981"/>
            <a:ext cx="5220790" cy="37709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358" y="3069985"/>
            <a:ext cx="4937336" cy="353064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89175" y="55474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21132"/>
                </a:solidFill>
                <a:latin typeface="Montserrat" panose="00000500000000000000" pitchFamily="2" charset="0"/>
              </a:rPr>
              <a:t>INSTRUCCIONES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45487" y="1150643"/>
            <a:ext cx="35493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Después de seleccionar la opción “Guardar”,  aparecerá un cuadro de diálogo donde se deberá confirmar la acción haciendo clic en el recuadro “Sí”.</a:t>
            </a:r>
          </a:p>
          <a:p>
            <a:pPr marL="285750" indent="-285750" algn="just">
              <a:buFontTx/>
              <a:buChar char="-"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Deberá aparecer el mensaje que la operación se realizó con éxito.</a:t>
            </a:r>
          </a:p>
        </p:txBody>
      </p:sp>
    </p:spTree>
    <p:extLst>
      <p:ext uri="{BB962C8B-B14F-4D97-AF65-F5344CB8AC3E}">
        <p14:creationId xmlns:p14="http://schemas.microsoft.com/office/powerpoint/2010/main" val="4184996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4be806-fa80-4e26-a722-b8fd68d34a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5EBB7B0C88C4581FC702A26F48259" ma:contentTypeVersion="17" ma:contentTypeDescription="Create a new document." ma:contentTypeScope="" ma:versionID="c087b59301a9efc522e1f3a45baa9c13">
  <xsd:schema xmlns:xsd="http://www.w3.org/2001/XMLSchema" xmlns:xs="http://www.w3.org/2001/XMLSchema" xmlns:p="http://schemas.microsoft.com/office/2006/metadata/properties" xmlns:ns3="244be806-fa80-4e26-a722-b8fd68d34ae0" xmlns:ns4="902d43f6-18bb-43b8-b9f9-200032c91711" targetNamespace="http://schemas.microsoft.com/office/2006/metadata/properties" ma:root="true" ma:fieldsID="b82fcf2a91cc4d89708d8ab52ca97445" ns3:_="" ns4:_="">
    <xsd:import namespace="244be806-fa80-4e26-a722-b8fd68d34ae0"/>
    <xsd:import namespace="902d43f6-18bb-43b8-b9f9-200032c917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be806-fa80-4e26-a722-b8fd68d34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d43f6-18bb-43b8-b9f9-200032c917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4F7F60-2387-40E2-A573-46095A3B79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11BB4-3AC3-4CA3-871B-B1694598D8F0}">
  <ds:schemaRefs>
    <ds:schemaRef ds:uri="http://schemas.microsoft.com/office/2006/documentManagement/types"/>
    <ds:schemaRef ds:uri="http://purl.org/dc/elements/1.1/"/>
    <ds:schemaRef ds:uri="902d43f6-18bb-43b8-b9f9-200032c91711"/>
    <ds:schemaRef ds:uri="http://schemas.openxmlformats.org/package/2006/metadata/core-properties"/>
    <ds:schemaRef ds:uri="http://schemas.microsoft.com/office/2006/metadata/properties"/>
    <ds:schemaRef ds:uri="http://purl.org/dc/dcmitype/"/>
    <ds:schemaRef ds:uri="244be806-fa80-4e26-a722-b8fd68d34ae0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E888CE-A5AE-4A66-BD64-9BA6DB222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be806-fa80-4e26-a722-b8fd68d34ae0"/>
    <ds:schemaRef ds:uri="902d43f6-18bb-43b8-b9f9-200032c917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1063</Words>
  <Application>Microsoft Office PowerPoint</Application>
  <PresentationFormat>Panorámica</PresentationFormat>
  <Paragraphs>138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Times New Roman</vt:lpstr>
      <vt:lpstr>Tema de Office</vt:lpstr>
      <vt:lpstr>Guía para la conclusión de la beca (obtención del grado)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González García</dc:creator>
  <cp:lastModifiedBy>Monsserrat Benítez Pérez</cp:lastModifiedBy>
  <cp:revision>35</cp:revision>
  <dcterms:created xsi:type="dcterms:W3CDTF">2023-05-17T17:56:57Z</dcterms:created>
  <dcterms:modified xsi:type="dcterms:W3CDTF">2024-01-30T19:09:17Z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0x0101007ED5EBB7B0C88C4581FC702A26F48259</vt:lpwstr>
  </property>
</Properties>
</file>